
<file path=[Content_Types].xml><?xml version="1.0" encoding="utf-8"?>
<Types xmlns="http://schemas.openxmlformats.org/package/2006/content-types"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Default Extension="wdp" ContentType="image/vnd.ms-photo"/>
  <Override PartName="/ppt/slideLayouts/slideLayout10.xml" ContentType="application/vnd.openxmlformats-officedocument.presentationml.slideLayout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5"/>
  </p:notesMasterIdLst>
  <p:sldIdLst>
    <p:sldId id="367" r:id="rId2"/>
    <p:sldId id="370" r:id="rId3"/>
    <p:sldId id="371" r:id="rId4"/>
  </p:sldIdLst>
  <p:sldSz cx="9144000" cy="5143500" type="screen16x9"/>
  <p:notesSz cx="6858000" cy="9144000"/>
  <p:defaultTextStyle>
    <a:defPPr>
      <a:defRPr lang="nb-N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 xmlns="">
          <a:srgbClr val="FF0000"/>
        </p14:laserClr>
      </p:ext>
      <p:ext uri="{2FDB2607-1784-4EEB-B798-7EB5836EED8A}">
        <p14:showMediaCtrls xmlns:p14="http://schemas.microsoft.com/office/powerpoint/2010/main" xmlns="" val="1"/>
      </p:ext>
    </p:extLst>
  </p:showPr>
  <p:clrMru>
    <a:srgbClr val="FF0000"/>
    <a:srgbClr val="FF0D0D"/>
  </p:clrMru>
  <p:extLst>
    <p:ext uri="{E76CE94A-603C-4142-B9EB-6D1370010A27}">
      <p14:discardImageEditData xmlns:p14="http://schemas.microsoft.com/office/powerpoint/2010/main" xmlns="" val="0"/>
    </p:ext>
    <p:ext uri="{D31A062A-798A-4329-ABDD-BBA856620510}">
      <p14:defaultImageDpi xmlns:p14="http://schemas.microsoft.com/office/powerpoint/2010/main" xmlns="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ddels stil 2 - aks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iddels stil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showOutlineIcons="0">
    <p:restoredLeft sz="15620"/>
    <p:restoredTop sz="97241" autoAdjust="0"/>
  </p:normalViewPr>
  <p:slideViewPr>
    <p:cSldViewPr>
      <p:cViewPr>
        <p:scale>
          <a:sx n="125" d="100"/>
          <a:sy n="125" d="100"/>
        </p:scale>
        <p:origin x="384" y="-984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hdphoto1.wdp>
</file>

<file path=ppt/media/hdphoto2.wdp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top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b-NO"/>
          </a:p>
        </p:txBody>
      </p:sp>
      <p:sp>
        <p:nvSpPr>
          <p:cNvPr id="3" name="Plassholder for dato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0637A30-8EE1-4060-9976-8832FC89EE34}" type="datetimeFigureOut">
              <a:rPr lang="nb-NO" smtClean="0"/>
              <a:pPr/>
              <a:t>18.03.2025</a:t>
            </a:fld>
            <a:endParaRPr lang="nb-NO"/>
          </a:p>
        </p:txBody>
      </p:sp>
      <p:sp>
        <p:nvSpPr>
          <p:cNvPr id="4" name="Plassholder for lysbilde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b-NO"/>
          </a:p>
        </p:txBody>
      </p:sp>
      <p:sp>
        <p:nvSpPr>
          <p:cNvPr id="5" name="Plassholder for notat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6" name="Plassholder for bunn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b-NO"/>
          </a:p>
        </p:txBody>
      </p:sp>
      <p:sp>
        <p:nvSpPr>
          <p:cNvPr id="7" name="Plassholder for lysbilde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1E5D362-086D-44A2-94F5-03EC7FA42488}" type="slidenum">
              <a:rPr lang="nb-NO" smtClean="0"/>
              <a:pPr/>
              <a:t>‹#›</a:t>
            </a:fld>
            <a:endParaRPr lang="nb-NO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tellysbil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ctrTitle"/>
          </p:nvPr>
        </p:nvSpPr>
        <p:spPr>
          <a:xfrm>
            <a:off x="685802" y="1597820"/>
            <a:ext cx="7772400" cy="1102519"/>
          </a:xfrm>
        </p:spPr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Undertittel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nb-NO"/>
              <a:t>Klikk for å redigere undertittelstil i malen</a:t>
            </a:r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e med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bilde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nb-NO"/>
          </a:p>
        </p:txBody>
      </p:sp>
      <p:sp>
        <p:nvSpPr>
          <p:cNvPr id="4" name="Plassholder for tekst 3"/>
          <p:cNvSpPr>
            <a:spLocks noGrp="1"/>
          </p:cNvSpPr>
          <p:nvPr>
            <p:ph type="body" sz="half" idx="2"/>
          </p:nvPr>
        </p:nvSpPr>
        <p:spPr>
          <a:xfrm>
            <a:off x="1792288" y="4025504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5" name="Plassholder for dato 4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bunntekst 5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7" name="Plassholder for lysbildenummer 6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Loddrett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loddrett tekst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Loddrett tittel og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Loddrett tittel 1"/>
          <p:cNvSpPr>
            <a:spLocks noGrp="1"/>
          </p:cNvSpPr>
          <p:nvPr>
            <p:ph type="title" orient="vert"/>
          </p:nvPr>
        </p:nvSpPr>
        <p:spPr>
          <a:xfrm>
            <a:off x="6629399" y="205979"/>
            <a:ext cx="2057401" cy="4388644"/>
          </a:xfrm>
        </p:spPr>
        <p:txBody>
          <a:bodyPr vert="eaVert"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loddrett tekst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1" cy="4388644"/>
          </a:xfrm>
        </p:spPr>
        <p:txBody>
          <a:bodyPr vert="eaVert"/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tel og innho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0" y="293473"/>
            <a:ext cx="9144000" cy="283532"/>
          </a:xfrm>
        </p:spPr>
        <p:txBody>
          <a:bodyPr/>
          <a:lstStyle>
            <a:lvl1pPr>
              <a:defRPr sz="2400"/>
            </a:lvl1pPr>
          </a:lstStyle>
          <a:p>
            <a:r>
              <a:rPr lang="nb-NO" dirty="0"/>
              <a:t>Klikk for å redigere tittelstil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tel og innho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0" y="262994"/>
            <a:ext cx="9144000" cy="648073"/>
          </a:xfrm>
        </p:spPr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innhold 2"/>
          <p:cNvSpPr>
            <a:spLocks noGrp="1"/>
          </p:cNvSpPr>
          <p:nvPr>
            <p:ph idx="1"/>
          </p:nvPr>
        </p:nvSpPr>
        <p:spPr>
          <a:xfrm>
            <a:off x="0" y="992075"/>
            <a:ext cx="9144000" cy="4027947"/>
          </a:xfrm>
        </p:spPr>
        <p:txBody>
          <a:bodyPr/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ndelingsoversk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722314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tekst 2"/>
          <p:cNvSpPr>
            <a:spLocks noGrp="1"/>
          </p:cNvSpPr>
          <p:nvPr>
            <p:ph type="body" idx="1"/>
          </p:nvPr>
        </p:nvSpPr>
        <p:spPr>
          <a:xfrm>
            <a:off x="722314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o innholdsdel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innhold 2"/>
          <p:cNvSpPr>
            <a:spLocks noGrp="1"/>
          </p:cNvSpPr>
          <p:nvPr>
            <p:ph sz="half" idx="1"/>
          </p:nvPr>
        </p:nvSpPr>
        <p:spPr>
          <a:xfrm>
            <a:off x="457201" y="1200151"/>
            <a:ext cx="4038601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4" name="Plassholder for innhold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1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5" name="Plassholder for dato 4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bunntekst 5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7" name="Plassholder for lysbildenummer 6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Sammenlign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tekst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4" name="Plassholder for innhold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5" name="Plassholder for tekst 4"/>
          <p:cNvSpPr>
            <a:spLocks noGrp="1"/>
          </p:cNvSpPr>
          <p:nvPr>
            <p:ph type="body" sz="quarter" idx="3"/>
          </p:nvPr>
        </p:nvSpPr>
        <p:spPr>
          <a:xfrm>
            <a:off x="4645028" y="1151335"/>
            <a:ext cx="4041774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6" name="Plassholder for innhold 5"/>
          <p:cNvSpPr>
            <a:spLocks noGrp="1"/>
          </p:cNvSpPr>
          <p:nvPr>
            <p:ph sz="quarter" idx="4"/>
          </p:nvPr>
        </p:nvSpPr>
        <p:spPr>
          <a:xfrm>
            <a:off x="4645028" y="1631156"/>
            <a:ext cx="4041774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7" name="Plassholder for dato 6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8" name="Plassholder for bunntekst 7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9" name="Plassholder for lysbildenummer 8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Bare tittel">
    <p:bg>
      <p:bgPr>
        <a:blipFill dpi="0" rotWithShape="1">
          <a:blip r:embed="rId2" cstate="print">
            <a:lum/>
          </a:blip>
          <a:srcRect/>
          <a:stretch>
            <a:fillRect t="-45000" b="-4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dato 2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4" name="Plassholder for bunntekst 3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5" name="Plassholder for lysbildenummer 4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om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dato 1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3" name="Plassholder for bunntekst 2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4" name="Plassholder for lysbildenummer 3"/>
          <p:cNvSpPr>
            <a:spLocks noGrp="1"/>
          </p:cNvSpPr>
          <p:nvPr>
            <p:ph type="sldNum" sz="quarter" idx="12"/>
          </p:nvPr>
        </p:nvSpPr>
        <p:spPr>
          <a:xfrm>
            <a:off x="8540441" y="5042524"/>
            <a:ext cx="603559" cy="100976"/>
          </a:xfrm>
          <a:prstGeom prst="rect">
            <a:avLst/>
          </a:prstGeom>
        </p:spPr>
        <p:txBody>
          <a:bodyPr/>
          <a:lstStyle>
            <a:lvl1pPr>
              <a:defRPr sz="1000"/>
            </a:lvl1pPr>
          </a:lstStyle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nhold med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457202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innhold 2"/>
          <p:cNvSpPr>
            <a:spLocks noGrp="1"/>
          </p:cNvSpPr>
          <p:nvPr>
            <p:ph idx="1"/>
          </p:nvPr>
        </p:nvSpPr>
        <p:spPr>
          <a:xfrm>
            <a:off x="3575052" y="204789"/>
            <a:ext cx="5111749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4" name="Plassholder for tekst 3"/>
          <p:cNvSpPr>
            <a:spLocks noGrp="1"/>
          </p:cNvSpPr>
          <p:nvPr>
            <p:ph type="body" sz="half" idx="2"/>
          </p:nvPr>
        </p:nvSpPr>
        <p:spPr>
          <a:xfrm>
            <a:off x="457202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5" name="Plassholder for dato 4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bunntekst 5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7" name="Plassholder for lysbildenummer 6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tittel 1"/>
          <p:cNvSpPr>
            <a:spLocks noGrp="1"/>
          </p:cNvSpPr>
          <p:nvPr>
            <p:ph type="title"/>
          </p:nvPr>
        </p:nvSpPr>
        <p:spPr>
          <a:xfrm>
            <a:off x="0" y="262994"/>
            <a:ext cx="9144000" cy="64807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nb-NO" dirty="0"/>
              <a:t>Klikk for å redigere tittelstil</a:t>
            </a:r>
          </a:p>
        </p:txBody>
      </p:sp>
      <p:sp>
        <p:nvSpPr>
          <p:cNvPr id="3" name="Plassholder for tekst 2"/>
          <p:cNvSpPr>
            <a:spLocks noGrp="1"/>
          </p:cNvSpPr>
          <p:nvPr>
            <p:ph type="body" idx="1"/>
          </p:nvPr>
        </p:nvSpPr>
        <p:spPr>
          <a:xfrm>
            <a:off x="0" y="1113588"/>
            <a:ext cx="9144000" cy="390643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b-NO" dirty="0"/>
              <a:t>Klikk for å redigere tekststiler i malen</a:t>
            </a:r>
          </a:p>
          <a:p>
            <a:pPr lvl="1"/>
            <a:r>
              <a:rPr lang="nb-NO" dirty="0"/>
              <a:t>Andre nivå</a:t>
            </a:r>
          </a:p>
          <a:p>
            <a:pPr lvl="2"/>
            <a:r>
              <a:rPr lang="nb-NO" dirty="0"/>
              <a:t>Tredje nivå</a:t>
            </a:r>
          </a:p>
          <a:p>
            <a:pPr lvl="3"/>
            <a:r>
              <a:rPr lang="nb-NO" dirty="0"/>
              <a:t>Fjerde nivå</a:t>
            </a:r>
          </a:p>
          <a:p>
            <a:pPr lvl="4"/>
            <a:r>
              <a:rPr lang="nb-NO" dirty="0"/>
              <a:t>Femte nivå</a:t>
            </a:r>
          </a:p>
        </p:txBody>
      </p:sp>
      <p:sp>
        <p:nvSpPr>
          <p:cNvPr id="9" name="Rektangel 8"/>
          <p:cNvSpPr/>
          <p:nvPr/>
        </p:nvSpPr>
        <p:spPr>
          <a:xfrm>
            <a:off x="0" y="0"/>
            <a:ext cx="9144000" cy="262994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pic>
        <p:nvPicPr>
          <p:cNvPr id="6" name="Picture 6" descr="https://cdn.discordapp.com/attachments/287519461894782976/627802676905771009/Virtual_Intelligence_Service_only_logo.PNG"/>
          <p:cNvPicPr>
            <a:picLocks noChangeAspect="1" noChangeArrowheads="1"/>
          </p:cNvPicPr>
          <p:nvPr/>
        </p:nvPicPr>
        <p:blipFill>
          <a:blip r:embed="rId14" cstate="screen"/>
          <a:srcRect/>
          <a:stretch>
            <a:fillRect/>
          </a:stretch>
        </p:blipFill>
        <p:spPr bwMode="auto">
          <a:xfrm>
            <a:off x="35497" y="1"/>
            <a:ext cx="288031" cy="267494"/>
          </a:xfrm>
          <a:prstGeom prst="rect">
            <a:avLst/>
          </a:prstGeom>
          <a:noFill/>
        </p:spPr>
      </p:pic>
      <p:sp>
        <p:nvSpPr>
          <p:cNvPr id="10" name="Rektangel 9"/>
          <p:cNvSpPr/>
          <p:nvPr/>
        </p:nvSpPr>
        <p:spPr>
          <a:xfrm>
            <a:off x="0" y="5020022"/>
            <a:ext cx="9144000" cy="123478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11" name="TekstSylinder 10"/>
          <p:cNvSpPr txBox="1"/>
          <p:nvPr/>
        </p:nvSpPr>
        <p:spPr>
          <a:xfrm>
            <a:off x="251520" y="21273"/>
            <a:ext cx="627269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b-NO" sz="1000" b="0" dirty="0" err="1">
                <a:solidFill>
                  <a:schemeClr val="tx1"/>
                </a:solidFill>
                <a:latin typeface="Arial Black" pitchFamily="34" charset="0"/>
                <a:cs typeface="Arial" pitchFamily="34" charset="0"/>
              </a:rPr>
              <a:t>Virtual</a:t>
            </a:r>
            <a:r>
              <a:rPr lang="nb-NO" sz="1000" b="0" dirty="0">
                <a:solidFill>
                  <a:schemeClr val="tx1"/>
                </a:solidFill>
                <a:latin typeface="Arial Black" pitchFamily="34" charset="0"/>
                <a:cs typeface="Arial" pitchFamily="34" charset="0"/>
              </a:rPr>
              <a:t> </a:t>
            </a:r>
            <a:r>
              <a:rPr lang="nb-NO" sz="1000" b="0" dirty="0" err="1">
                <a:solidFill>
                  <a:schemeClr val="tx1"/>
                </a:solidFill>
                <a:latin typeface="Arial Black" pitchFamily="34" charset="0"/>
                <a:cs typeface="Arial" pitchFamily="34" charset="0"/>
              </a:rPr>
              <a:t>Intelligence</a:t>
            </a:r>
            <a:r>
              <a:rPr lang="nb-NO" sz="1000" b="0" dirty="0">
                <a:solidFill>
                  <a:schemeClr val="tx1"/>
                </a:solidFill>
                <a:latin typeface="Arial Black" pitchFamily="34" charset="0"/>
                <a:cs typeface="Arial" pitchFamily="34" charset="0"/>
              </a:rPr>
              <a:t> Service</a:t>
            </a:r>
          </a:p>
        </p:txBody>
      </p:sp>
      <p:sp>
        <p:nvSpPr>
          <p:cNvPr id="12" name="TekstSylinder 11"/>
          <p:cNvSpPr txBox="1"/>
          <p:nvPr/>
        </p:nvSpPr>
        <p:spPr>
          <a:xfrm>
            <a:off x="0" y="5028547"/>
            <a:ext cx="9144000" cy="10772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nb-NO" sz="700" b="1" dirty="0">
                <a:solidFill>
                  <a:schemeClr val="bg1"/>
                </a:solidFill>
                <a:latin typeface="Arial Black" pitchFamily="34" charset="0"/>
              </a:rPr>
              <a:t>Victoria</a:t>
            </a:r>
            <a:r>
              <a:rPr lang="nb-NO" sz="700" b="1" baseline="0" dirty="0">
                <a:solidFill>
                  <a:schemeClr val="bg1"/>
                </a:solidFill>
                <a:latin typeface="Arial Black" pitchFamily="34" charset="0"/>
              </a:rPr>
              <a:t> Per </a:t>
            </a:r>
            <a:r>
              <a:rPr lang="nb-NO" sz="700" b="1" baseline="0" dirty="0" err="1">
                <a:solidFill>
                  <a:schemeClr val="bg1"/>
                </a:solidFill>
                <a:latin typeface="Arial Black" pitchFamily="34" charset="0"/>
              </a:rPr>
              <a:t>Intellectum</a:t>
            </a:r>
            <a:endParaRPr lang="nb-NO" sz="700" b="1" dirty="0">
              <a:solidFill>
                <a:schemeClr val="bg1"/>
              </a:solidFill>
              <a:latin typeface="Arial Black" pitchFamily="34" charset="0"/>
            </a:endParaRPr>
          </a:p>
        </p:txBody>
      </p:sp>
      <p:sp>
        <p:nvSpPr>
          <p:cNvPr id="13" name="Rektangel 12"/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hdr="0" ftr="0" dt="0"/>
  <p:txStyles>
    <p:titleStyle>
      <a:lvl1pPr algn="ctr" defTabSz="914400" rtl="0" eaLnBrk="1" latinLnBrk="0" hangingPunct="1">
        <a:spcBef>
          <a:spcPct val="0"/>
        </a:spcBef>
        <a:buNone/>
        <a:defRPr sz="3200" kern="1200">
          <a:solidFill>
            <a:schemeClr val="tx1"/>
          </a:solidFill>
          <a:latin typeface="Arial Black" pitchFamily="34" charset="0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18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16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14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12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12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b-N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microsoft.com/office/2007/relationships/hdphoto" Target="../media/hdphoto1.wdp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Kép 10">
            <a:extLst>
              <a:ext uri="{FF2B5EF4-FFF2-40B4-BE49-F238E27FC236}">
                <a16:creationId xmlns:a16="http://schemas.microsoft.com/office/drawing/2014/main" xmlns="" id="{B478E8CA-9F45-BD09-52E4-9A64FDFA68F4}"/>
              </a:ext>
            </a:extLst>
          </p:cNvPr>
          <p:cNvPicPr>
            <a:picLocks noChangeAspect="1"/>
          </p:cNvPicPr>
          <p:nvPr/>
        </p:nvPicPr>
        <p:blipFill>
          <a:blip r:embed="rId2" cstate="screen"/>
          <a:stretch>
            <a:fillRect/>
          </a:stretch>
        </p:blipFill>
        <p:spPr>
          <a:xfrm>
            <a:off x="5626235" y="1540440"/>
            <a:ext cx="3388048" cy="2389032"/>
          </a:xfrm>
          <a:prstGeom prst="rect">
            <a:avLst/>
          </a:prstGeom>
        </p:spPr>
      </p:pic>
      <p:pic>
        <p:nvPicPr>
          <p:cNvPr id="7" name="Kép 6">
            <a:extLst>
              <a:ext uri="{FF2B5EF4-FFF2-40B4-BE49-F238E27FC236}">
                <a16:creationId xmlns:a16="http://schemas.microsoft.com/office/drawing/2014/main" xmlns="" id="{793D81E1-8F7C-A089-79A1-275341D9A4E2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grayscl/>
            <a:extLst>
              <a:ext uri="{BEBA8EAE-BF5A-486C-A8C5-ECC9F3942E4B}">
                <a14:imgProps xmlns:a14="http://schemas.microsoft.com/office/drawing/2010/main" xmlns="">
                  <a14:imgLayer r:embed="rId4">
                    <a14:imgEffect>
                      <a14:brightnessContrast bright="-2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0" y="771833"/>
            <a:ext cx="5764242" cy="3242386"/>
          </a:xfrm>
          <a:prstGeom prst="rect">
            <a:avLst/>
          </a:prstGeom>
        </p:spPr>
      </p:pic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0" y="267494"/>
            <a:ext cx="9144000" cy="504055"/>
          </a:xfrm>
          <a:solidFill>
            <a:schemeClr val="bg1">
              <a:lumMod val="85000"/>
            </a:schemeClr>
          </a:solidFill>
          <a:ln w="25400">
            <a:solidFill>
              <a:schemeClr val="tx1"/>
            </a:solidFill>
          </a:ln>
        </p:spPr>
        <p:txBody>
          <a:bodyPr/>
          <a:lstStyle/>
          <a:p>
            <a:r>
              <a:rPr lang="en-US" sz="1800"/>
              <a:t>SRNTGT073  - Apatite Radar Factory</a:t>
            </a:r>
          </a:p>
        </p:txBody>
      </p:sp>
      <p:sp>
        <p:nvSpPr>
          <p:cNvPr id="37" name="Prostokąt 36"/>
          <p:cNvSpPr/>
          <p:nvPr/>
        </p:nvSpPr>
        <p:spPr>
          <a:xfrm>
            <a:off x="0" y="3939901"/>
            <a:ext cx="9017185" cy="106074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rIns="36000" rtlCol="0" anchor="ctr">
            <a:normAutofit lnSpcReduction="10000"/>
          </a:bodyPr>
          <a:lstStyle/>
          <a:p>
            <a:r>
              <a:rPr lang="en-US" sz="1100">
                <a:solidFill>
                  <a:schemeClr val="tx1"/>
                </a:solidFill>
              </a:rPr>
              <a:t>DESCRIPTION OF THE DESIRED POINTS OF IMPACT</a:t>
            </a:r>
            <a:endParaRPr lang="hu-HU" sz="1100">
              <a:solidFill>
                <a:schemeClr val="tx1"/>
              </a:solidFill>
            </a:endParaRPr>
          </a:p>
          <a:p>
            <a:r>
              <a:rPr lang="hu-HU" sz="1100">
                <a:solidFill>
                  <a:schemeClr val="tx1"/>
                </a:solidFill>
              </a:rPr>
              <a:t>N 67 34.854 E 033 23.303 – 500 ft,SRNTGT073  -A: Production facility</a:t>
            </a:r>
          </a:p>
          <a:p>
            <a:r>
              <a:rPr lang="hu-HU" sz="1100">
                <a:solidFill>
                  <a:schemeClr val="tx1"/>
                </a:solidFill>
              </a:rPr>
              <a:t>N 67 34.886 E 033 23.302 – 500 ft,SRNTGT073  -B: Storage of finished products</a:t>
            </a:r>
          </a:p>
          <a:p>
            <a:r>
              <a:rPr lang="hu-HU" sz="1100">
                <a:solidFill>
                  <a:schemeClr val="tx1"/>
                </a:solidFill>
              </a:rPr>
              <a:t>N 67 34.864 E 033 23.373 – 500 ft,SRNTGT073  -C: Power to production facility</a:t>
            </a:r>
          </a:p>
          <a:p>
            <a:r>
              <a:rPr lang="hu-HU" sz="1100">
                <a:solidFill>
                  <a:schemeClr val="tx1"/>
                </a:solidFill>
              </a:rPr>
              <a:t>N 67 34.823 E 033 23.407 – 500 ft,SRNTGT073  D: Research and Development</a:t>
            </a:r>
          </a:p>
          <a:p>
            <a:r>
              <a:rPr lang="hu-HU" sz="1100">
                <a:solidFill>
                  <a:schemeClr val="tx1"/>
                </a:solidFill>
              </a:rPr>
              <a:t>N 67 34.814 E 033 23.395 – 500 ft,SRNTGT073  E: Testing building</a:t>
            </a:r>
          </a:p>
        </p:txBody>
      </p:sp>
      <p:cxnSp>
        <p:nvCxnSpPr>
          <p:cNvPr id="52" name="Straight Arrow Connector 51"/>
          <p:cNvCxnSpPr>
            <a:cxnSpLocks/>
          </p:cNvCxnSpPr>
          <p:nvPr/>
        </p:nvCxnSpPr>
        <p:spPr>
          <a:xfrm>
            <a:off x="1511493" y="1100678"/>
            <a:ext cx="1307208" cy="1164350"/>
          </a:xfrm>
          <a:prstGeom prst="straightConnector1">
            <a:avLst/>
          </a:prstGeom>
          <a:ln w="1905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Pil opp 2"/>
          <p:cNvSpPr/>
          <p:nvPr/>
        </p:nvSpPr>
        <p:spPr>
          <a:xfrm>
            <a:off x="4318740" y="952592"/>
            <a:ext cx="522547" cy="477206"/>
          </a:xfrm>
          <a:prstGeom prst="up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dirty="0"/>
              <a:t>N</a:t>
            </a:r>
          </a:p>
        </p:txBody>
      </p:sp>
      <p:sp>
        <p:nvSpPr>
          <p:cNvPr id="33" name="Prostokąt 36">
            <a:extLst>
              <a:ext uri="{FF2B5EF4-FFF2-40B4-BE49-F238E27FC236}">
                <a16:creationId xmlns:a16="http://schemas.microsoft.com/office/drawing/2014/main" xmlns="" id="{436C7B94-5D55-3D78-833F-99BA8488EC5C}"/>
              </a:ext>
            </a:extLst>
          </p:cNvPr>
          <p:cNvSpPr/>
          <p:nvPr/>
        </p:nvSpPr>
        <p:spPr>
          <a:xfrm>
            <a:off x="5764241" y="932090"/>
            <a:ext cx="3252943" cy="477206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rIns="36000" rtlCol="0" anchor="ctr">
            <a:normAutofit/>
          </a:bodyPr>
          <a:lstStyle/>
          <a:p>
            <a:pPr algn="ctr"/>
            <a:r>
              <a:rPr lang="hu-HU" sz="1100">
                <a:solidFill>
                  <a:schemeClr val="tx1"/>
                </a:solidFill>
              </a:rPr>
              <a:t>N67 34.851 E033 23.314 – 500 ft</a:t>
            </a:r>
          </a:p>
          <a:p>
            <a:pPr algn="ctr"/>
            <a:r>
              <a:rPr lang="hu-HU" sz="1100">
                <a:solidFill>
                  <a:schemeClr val="tx1"/>
                </a:solidFill>
              </a:rPr>
              <a:t>Apatite Radar Factory</a:t>
            </a:r>
          </a:p>
        </p:txBody>
      </p:sp>
      <p:sp>
        <p:nvSpPr>
          <p:cNvPr id="39" name="Háromszög 38">
            <a:extLst>
              <a:ext uri="{FF2B5EF4-FFF2-40B4-BE49-F238E27FC236}">
                <a16:creationId xmlns:a16="http://schemas.microsoft.com/office/drawing/2014/main" xmlns="" id="{599FE571-AEAA-6E24-C9CB-1CDF64FC0761}"/>
              </a:ext>
            </a:extLst>
          </p:cNvPr>
          <p:cNvSpPr/>
          <p:nvPr/>
        </p:nvSpPr>
        <p:spPr>
          <a:xfrm>
            <a:off x="8340666" y="2949732"/>
            <a:ext cx="288032" cy="295495"/>
          </a:xfrm>
          <a:prstGeom prst="triangl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pic>
        <p:nvPicPr>
          <p:cNvPr id="4" name="Kép 3">
            <a:extLst>
              <a:ext uri="{FF2B5EF4-FFF2-40B4-BE49-F238E27FC236}">
                <a16:creationId xmlns:a16="http://schemas.microsoft.com/office/drawing/2014/main" xmlns="" id="{2582332E-BE2D-6281-C5B6-D4E7E034C860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7486177" y="3639418"/>
            <a:ext cx="282957" cy="188638"/>
          </a:xfrm>
          <a:prstGeom prst="rect">
            <a:avLst/>
          </a:prstGeom>
        </p:spPr>
      </p:pic>
      <p:pic>
        <p:nvPicPr>
          <p:cNvPr id="6" name="Kép 5">
            <a:extLst>
              <a:ext uri="{FF2B5EF4-FFF2-40B4-BE49-F238E27FC236}">
                <a16:creationId xmlns:a16="http://schemas.microsoft.com/office/drawing/2014/main" xmlns="" id="{8F557E24-D936-7AF1-2207-47EEDE09D66A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7342400" y="2443871"/>
            <a:ext cx="401241" cy="267494"/>
          </a:xfrm>
          <a:prstGeom prst="rect">
            <a:avLst/>
          </a:prstGeom>
        </p:spPr>
      </p:pic>
      <p:sp>
        <p:nvSpPr>
          <p:cNvPr id="3" name="Prostokąt 33">
            <a:extLst>
              <a:ext uri="{FF2B5EF4-FFF2-40B4-BE49-F238E27FC236}">
                <a16:creationId xmlns:a16="http://schemas.microsoft.com/office/drawing/2014/main" xmlns="" id="{5201CB8A-3545-922A-3C5C-E014ED96239C}"/>
              </a:ext>
            </a:extLst>
          </p:cNvPr>
          <p:cNvSpPr/>
          <p:nvPr/>
        </p:nvSpPr>
        <p:spPr>
          <a:xfrm>
            <a:off x="263872" y="1022124"/>
            <a:ext cx="1285884" cy="214314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n-US" sz="1200">
                <a:solidFill>
                  <a:schemeClr val="tx1"/>
                </a:solidFill>
              </a:rPr>
              <a:t>S</a:t>
            </a:r>
            <a:r>
              <a:rPr lang="hu-HU" sz="1200">
                <a:solidFill>
                  <a:schemeClr val="tx1"/>
                </a:solidFill>
              </a:rPr>
              <a:t>RN</a:t>
            </a:r>
            <a:r>
              <a:rPr lang="en-US" sz="1200">
                <a:solidFill>
                  <a:schemeClr val="tx1"/>
                </a:solidFill>
              </a:rPr>
              <a:t>TGT</a:t>
            </a:r>
            <a:r>
              <a:rPr lang="hu-HU" sz="1200">
                <a:solidFill>
                  <a:schemeClr val="tx1"/>
                </a:solidFill>
              </a:rPr>
              <a:t>073</a:t>
            </a:r>
            <a:endParaRPr lang="pl-PL" sz="1200" dirty="0">
              <a:solidFill>
                <a:schemeClr val="tx1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xmlns="" id="{CC7AE187-F9B5-598F-AC85-BACD21D80A9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Kép 6">
            <a:extLst>
              <a:ext uri="{FF2B5EF4-FFF2-40B4-BE49-F238E27FC236}">
                <a16:creationId xmlns:a16="http://schemas.microsoft.com/office/drawing/2014/main" xmlns="" id="{A7262486-82A0-71AF-F30D-EE7A80CF90F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grayscl/>
            <a:extLst>
              <a:ext uri="{BEBA8EAE-BF5A-486C-A8C5-ECC9F3942E4B}">
                <a14:imgProps xmlns:a14="http://schemas.microsoft.com/office/drawing/2010/main" xmlns="">
                  <a14:imgLayer r:embed="rId3">
                    <a14:imgEffect>
                      <a14:brightnessContrast bright="-2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9655" y="771548"/>
            <a:ext cx="5714473" cy="3214391"/>
          </a:xfrm>
          <a:prstGeom prst="rect">
            <a:avLst/>
          </a:prstGeom>
        </p:spPr>
      </p:pic>
      <p:sp>
        <p:nvSpPr>
          <p:cNvPr id="2" name="Tittel 1">
            <a:extLst>
              <a:ext uri="{FF2B5EF4-FFF2-40B4-BE49-F238E27FC236}">
                <a16:creationId xmlns:a16="http://schemas.microsoft.com/office/drawing/2014/main" xmlns="" id="{AA724D68-8815-FF9F-119F-0EDFD1C128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67494"/>
            <a:ext cx="9144000" cy="504055"/>
          </a:xfrm>
          <a:solidFill>
            <a:schemeClr val="bg1">
              <a:lumMod val="85000"/>
            </a:schemeClr>
          </a:solidFill>
          <a:ln w="25400">
            <a:solidFill>
              <a:schemeClr val="tx1"/>
            </a:solidFill>
          </a:ln>
        </p:spPr>
        <p:txBody>
          <a:bodyPr/>
          <a:lstStyle/>
          <a:p>
            <a:r>
              <a:rPr lang="en-US" sz="1800"/>
              <a:t>SRNTGT073  - Apatite Radar Factory</a:t>
            </a:r>
          </a:p>
        </p:txBody>
      </p:sp>
      <p:sp>
        <p:nvSpPr>
          <p:cNvPr id="37" name="Prostokąt 36">
            <a:extLst>
              <a:ext uri="{FF2B5EF4-FFF2-40B4-BE49-F238E27FC236}">
                <a16:creationId xmlns:a16="http://schemas.microsoft.com/office/drawing/2014/main" xmlns="" id="{B5460009-0817-623C-012E-7208E7630A51}"/>
              </a:ext>
            </a:extLst>
          </p:cNvPr>
          <p:cNvSpPr/>
          <p:nvPr/>
        </p:nvSpPr>
        <p:spPr>
          <a:xfrm>
            <a:off x="8066" y="3939901"/>
            <a:ext cx="9009120" cy="106074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rIns="36000" rtlCol="0" anchor="ctr">
            <a:normAutofit lnSpcReduction="10000"/>
          </a:bodyPr>
          <a:lstStyle/>
          <a:p>
            <a:r>
              <a:rPr lang="en-US" sz="1100">
                <a:solidFill>
                  <a:schemeClr val="tx1"/>
                </a:solidFill>
              </a:rPr>
              <a:t>DESCRIPTION OF THE DESIRED POINTS OF IMPACT</a:t>
            </a:r>
            <a:endParaRPr lang="hu-HU" sz="1100">
              <a:solidFill>
                <a:schemeClr val="tx1"/>
              </a:solidFill>
            </a:endParaRPr>
          </a:p>
          <a:p>
            <a:r>
              <a:rPr lang="hu-HU" sz="1100">
                <a:solidFill>
                  <a:schemeClr val="tx1"/>
                </a:solidFill>
              </a:rPr>
              <a:t>N 67 34.854 E 033 23.303 – 500 ft,SRNTGT073  -A: Production facility</a:t>
            </a:r>
          </a:p>
          <a:p>
            <a:r>
              <a:rPr lang="hu-HU" sz="1100">
                <a:solidFill>
                  <a:schemeClr val="tx1"/>
                </a:solidFill>
              </a:rPr>
              <a:t>N 67 34.886 E 033 23.302 – 500 ft,SRNTGT073  -B: Storage of finished products</a:t>
            </a:r>
          </a:p>
          <a:p>
            <a:r>
              <a:rPr lang="hu-HU" sz="1100">
                <a:solidFill>
                  <a:schemeClr val="tx1"/>
                </a:solidFill>
              </a:rPr>
              <a:t>N 67 34.864 E 033 23.373 – 500 ft,SRNTGT073  -C: Power to production facility</a:t>
            </a:r>
          </a:p>
          <a:p>
            <a:r>
              <a:rPr lang="hu-HU" sz="1100">
                <a:solidFill>
                  <a:schemeClr val="tx1"/>
                </a:solidFill>
              </a:rPr>
              <a:t>N 67 34.823 E 033 23.407 – 500 ft,SRNTGT073  D: Research and Development</a:t>
            </a:r>
          </a:p>
          <a:p>
            <a:r>
              <a:rPr lang="hu-HU" sz="1100">
                <a:solidFill>
                  <a:schemeClr val="tx1"/>
                </a:solidFill>
              </a:rPr>
              <a:t>N 67 34.814 E 033 23.395 – 500 ft,SRNTGT073  E: Testing building</a:t>
            </a:r>
          </a:p>
        </p:txBody>
      </p:sp>
      <p:sp>
        <p:nvSpPr>
          <p:cNvPr id="55" name="Pil opp 2">
            <a:extLst>
              <a:ext uri="{FF2B5EF4-FFF2-40B4-BE49-F238E27FC236}">
                <a16:creationId xmlns:a16="http://schemas.microsoft.com/office/drawing/2014/main" xmlns="" id="{973C69C4-027D-842B-3670-3C2FB9394EC5}"/>
              </a:ext>
            </a:extLst>
          </p:cNvPr>
          <p:cNvSpPr/>
          <p:nvPr/>
        </p:nvSpPr>
        <p:spPr>
          <a:xfrm>
            <a:off x="4318740" y="952592"/>
            <a:ext cx="522547" cy="477206"/>
          </a:xfrm>
          <a:prstGeom prst="up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dirty="0"/>
              <a:t>N</a:t>
            </a:r>
          </a:p>
        </p:txBody>
      </p:sp>
      <p:sp>
        <p:nvSpPr>
          <p:cNvPr id="33" name="Prostokąt 36">
            <a:extLst>
              <a:ext uri="{FF2B5EF4-FFF2-40B4-BE49-F238E27FC236}">
                <a16:creationId xmlns:a16="http://schemas.microsoft.com/office/drawing/2014/main" xmlns="" id="{31262739-4A1D-C1AB-53B5-EA214C304090}"/>
              </a:ext>
            </a:extLst>
          </p:cNvPr>
          <p:cNvSpPr/>
          <p:nvPr/>
        </p:nvSpPr>
        <p:spPr>
          <a:xfrm>
            <a:off x="5724127" y="789075"/>
            <a:ext cx="3293057" cy="3133299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rIns="36000" rtlCol="0" anchor="ctr">
            <a:normAutofit/>
          </a:bodyPr>
          <a:lstStyle/>
          <a:p>
            <a:pPr algn="ctr"/>
            <a:r>
              <a:rPr lang="hu-HU" sz="1100">
                <a:solidFill>
                  <a:schemeClr val="tx1"/>
                </a:solidFill>
              </a:rPr>
              <a:t>WARNING</a:t>
            </a:r>
          </a:p>
          <a:p>
            <a:pPr algn="ctr"/>
            <a:endParaRPr lang="hu-HU" sz="1100">
              <a:solidFill>
                <a:schemeClr val="tx1"/>
              </a:solidFill>
            </a:endParaRPr>
          </a:p>
          <a:p>
            <a:pPr algn="ctr"/>
            <a:r>
              <a:rPr lang="en-US" sz="1100">
                <a:solidFill>
                  <a:schemeClr val="tx1"/>
                </a:solidFill>
              </a:rPr>
              <a:t>SRNTGT0</a:t>
            </a:r>
            <a:r>
              <a:rPr lang="hu-HU" sz="1100">
                <a:solidFill>
                  <a:schemeClr val="tx1"/>
                </a:solidFill>
              </a:rPr>
              <a:t>72 and </a:t>
            </a:r>
            <a:r>
              <a:rPr lang="en-US" sz="1100">
                <a:solidFill>
                  <a:schemeClr val="tx1"/>
                </a:solidFill>
              </a:rPr>
              <a:t>SRNTGT0</a:t>
            </a:r>
            <a:r>
              <a:rPr lang="hu-HU" sz="1100">
                <a:solidFill>
                  <a:schemeClr val="tx1"/>
                </a:solidFill>
              </a:rPr>
              <a:t>73 in close proximity!</a:t>
            </a:r>
          </a:p>
          <a:p>
            <a:pPr algn="ctr"/>
            <a:endParaRPr lang="hu-HU" sz="1100">
              <a:solidFill>
                <a:schemeClr val="tx1"/>
              </a:solidFill>
            </a:endParaRPr>
          </a:p>
        </p:txBody>
      </p:sp>
      <p:sp>
        <p:nvSpPr>
          <p:cNvPr id="20" name="Szabadkézi sokszög: alakzat 19">
            <a:extLst>
              <a:ext uri="{FF2B5EF4-FFF2-40B4-BE49-F238E27FC236}">
                <a16:creationId xmlns:a16="http://schemas.microsoft.com/office/drawing/2014/main" xmlns="" id="{515857FF-C783-E3C8-83C0-74392A7994DB}"/>
              </a:ext>
            </a:extLst>
          </p:cNvPr>
          <p:cNvSpPr/>
          <p:nvPr/>
        </p:nvSpPr>
        <p:spPr>
          <a:xfrm>
            <a:off x="1619075" y="1468073"/>
            <a:ext cx="755009" cy="1040235"/>
          </a:xfrm>
          <a:custGeom>
            <a:avLst/>
            <a:gdLst>
              <a:gd name="connsiteX0" fmla="*/ 0 w 755009"/>
              <a:gd name="connsiteY0" fmla="*/ 83890 h 1040235"/>
              <a:gd name="connsiteX1" fmla="*/ 58723 w 755009"/>
              <a:gd name="connsiteY1" fmla="*/ 1040235 h 1040235"/>
              <a:gd name="connsiteX2" fmla="*/ 755009 w 755009"/>
              <a:gd name="connsiteY2" fmla="*/ 981512 h 1040235"/>
              <a:gd name="connsiteX3" fmla="*/ 696286 w 755009"/>
              <a:gd name="connsiteY3" fmla="*/ 0 h 1040235"/>
              <a:gd name="connsiteX4" fmla="*/ 0 w 755009"/>
              <a:gd name="connsiteY4" fmla="*/ 83890 h 10402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55009" h="1040235">
                <a:moveTo>
                  <a:pt x="0" y="83890"/>
                </a:moveTo>
                <a:lnTo>
                  <a:pt x="58723" y="1040235"/>
                </a:lnTo>
                <a:lnTo>
                  <a:pt x="755009" y="981512"/>
                </a:lnTo>
                <a:lnTo>
                  <a:pt x="696286" y="0"/>
                </a:lnTo>
                <a:lnTo>
                  <a:pt x="0" y="83890"/>
                </a:lnTo>
                <a:close/>
              </a:path>
            </a:pathLst>
          </a:cu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22" name="Szabadkézi sokszög: alakzat 21">
            <a:extLst>
              <a:ext uri="{FF2B5EF4-FFF2-40B4-BE49-F238E27FC236}">
                <a16:creationId xmlns:a16="http://schemas.microsoft.com/office/drawing/2014/main" xmlns="" id="{D89F4E9C-2CC4-6E2F-7025-768BFAB8B1CC}"/>
              </a:ext>
            </a:extLst>
          </p:cNvPr>
          <p:cNvSpPr/>
          <p:nvPr/>
        </p:nvSpPr>
        <p:spPr>
          <a:xfrm>
            <a:off x="2391474" y="2411361"/>
            <a:ext cx="755009" cy="617064"/>
          </a:xfrm>
          <a:custGeom>
            <a:avLst/>
            <a:gdLst>
              <a:gd name="connsiteX0" fmla="*/ 0 w 755009"/>
              <a:gd name="connsiteY0" fmla="*/ 83890 h 1040235"/>
              <a:gd name="connsiteX1" fmla="*/ 58723 w 755009"/>
              <a:gd name="connsiteY1" fmla="*/ 1040235 h 1040235"/>
              <a:gd name="connsiteX2" fmla="*/ 755009 w 755009"/>
              <a:gd name="connsiteY2" fmla="*/ 981512 h 1040235"/>
              <a:gd name="connsiteX3" fmla="*/ 696286 w 755009"/>
              <a:gd name="connsiteY3" fmla="*/ 0 h 1040235"/>
              <a:gd name="connsiteX4" fmla="*/ 0 w 755009"/>
              <a:gd name="connsiteY4" fmla="*/ 83890 h 10402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55009" h="1040235">
                <a:moveTo>
                  <a:pt x="0" y="83890"/>
                </a:moveTo>
                <a:lnTo>
                  <a:pt x="58723" y="1040235"/>
                </a:lnTo>
                <a:lnTo>
                  <a:pt x="755009" y="981512"/>
                </a:lnTo>
                <a:lnTo>
                  <a:pt x="696286" y="0"/>
                </a:lnTo>
                <a:lnTo>
                  <a:pt x="0" y="83890"/>
                </a:lnTo>
                <a:close/>
              </a:path>
            </a:pathLst>
          </a:cu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23" name="Prostokąt 33">
            <a:extLst>
              <a:ext uri="{FF2B5EF4-FFF2-40B4-BE49-F238E27FC236}">
                <a16:creationId xmlns:a16="http://schemas.microsoft.com/office/drawing/2014/main" xmlns="" id="{42F69A9F-5290-7BFD-5D83-C339DDF12F06}"/>
              </a:ext>
            </a:extLst>
          </p:cNvPr>
          <p:cNvSpPr/>
          <p:nvPr/>
        </p:nvSpPr>
        <p:spPr>
          <a:xfrm>
            <a:off x="315801" y="1988190"/>
            <a:ext cx="1285884" cy="214314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n-US" sz="1200">
                <a:solidFill>
                  <a:schemeClr val="tx1"/>
                </a:solidFill>
              </a:rPr>
              <a:t>S</a:t>
            </a:r>
            <a:r>
              <a:rPr lang="hu-HU" sz="1200">
                <a:solidFill>
                  <a:schemeClr val="tx1"/>
                </a:solidFill>
              </a:rPr>
              <a:t>RN</a:t>
            </a:r>
            <a:r>
              <a:rPr lang="en-US" sz="1200">
                <a:solidFill>
                  <a:schemeClr val="tx1"/>
                </a:solidFill>
              </a:rPr>
              <a:t>TGT</a:t>
            </a:r>
            <a:r>
              <a:rPr lang="hu-HU" sz="1200">
                <a:solidFill>
                  <a:schemeClr val="tx1"/>
                </a:solidFill>
              </a:rPr>
              <a:t>072</a:t>
            </a:r>
            <a:endParaRPr lang="pl-PL" sz="1200" dirty="0">
              <a:solidFill>
                <a:schemeClr val="tx1"/>
              </a:solidFill>
            </a:endParaRPr>
          </a:p>
        </p:txBody>
      </p:sp>
      <p:sp>
        <p:nvSpPr>
          <p:cNvPr id="24" name="Prostokąt 33">
            <a:extLst>
              <a:ext uri="{FF2B5EF4-FFF2-40B4-BE49-F238E27FC236}">
                <a16:creationId xmlns:a16="http://schemas.microsoft.com/office/drawing/2014/main" xmlns="" id="{C7E095F1-5596-051A-E0CC-F63ABCF7A55A}"/>
              </a:ext>
            </a:extLst>
          </p:cNvPr>
          <p:cNvSpPr/>
          <p:nvPr/>
        </p:nvSpPr>
        <p:spPr>
          <a:xfrm>
            <a:off x="3263248" y="2719893"/>
            <a:ext cx="1285884" cy="214314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n-US" sz="1200">
                <a:solidFill>
                  <a:schemeClr val="tx1"/>
                </a:solidFill>
              </a:rPr>
              <a:t>S</a:t>
            </a:r>
            <a:r>
              <a:rPr lang="hu-HU" sz="1200">
                <a:solidFill>
                  <a:schemeClr val="tx1"/>
                </a:solidFill>
              </a:rPr>
              <a:t>RN</a:t>
            </a:r>
            <a:r>
              <a:rPr lang="en-US" sz="1200">
                <a:solidFill>
                  <a:schemeClr val="tx1"/>
                </a:solidFill>
              </a:rPr>
              <a:t>TGT</a:t>
            </a:r>
            <a:r>
              <a:rPr lang="hu-HU" sz="1200">
                <a:solidFill>
                  <a:schemeClr val="tx1"/>
                </a:solidFill>
              </a:rPr>
              <a:t>073</a:t>
            </a:r>
            <a:endParaRPr lang="pl-PL" sz="12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72194551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xmlns="" id="{8786FC5C-9861-91F3-6F04-38875B11EDE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Kép 22">
            <a:extLst>
              <a:ext uri="{FF2B5EF4-FFF2-40B4-BE49-F238E27FC236}">
                <a16:creationId xmlns:a16="http://schemas.microsoft.com/office/drawing/2014/main" xmlns="" id="{80DFC8CA-113F-9B4D-3E52-6F628BD6AD2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32" y="781719"/>
            <a:ext cx="3770680" cy="3182966"/>
          </a:xfrm>
          <a:prstGeom prst="rect">
            <a:avLst/>
          </a:prstGeom>
        </p:spPr>
      </p:pic>
      <p:sp>
        <p:nvSpPr>
          <p:cNvPr id="2" name="Tittel 1">
            <a:extLst>
              <a:ext uri="{FF2B5EF4-FFF2-40B4-BE49-F238E27FC236}">
                <a16:creationId xmlns:a16="http://schemas.microsoft.com/office/drawing/2014/main" xmlns="" id="{2878C941-D14C-DBF6-34B2-C58C86ED47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67494"/>
            <a:ext cx="9144000" cy="504055"/>
          </a:xfrm>
          <a:solidFill>
            <a:schemeClr val="bg1">
              <a:lumMod val="85000"/>
            </a:schemeClr>
          </a:solidFill>
          <a:ln w="25400">
            <a:solidFill>
              <a:schemeClr val="tx1"/>
            </a:solidFill>
          </a:ln>
        </p:spPr>
        <p:txBody>
          <a:bodyPr/>
          <a:lstStyle/>
          <a:p>
            <a:r>
              <a:rPr lang="en-US" sz="1800"/>
              <a:t>SRNTGT073  - Apatite Radar Factory</a:t>
            </a:r>
          </a:p>
        </p:txBody>
      </p:sp>
      <p:sp>
        <p:nvSpPr>
          <p:cNvPr id="37" name="Prostokąt 36">
            <a:extLst>
              <a:ext uri="{FF2B5EF4-FFF2-40B4-BE49-F238E27FC236}">
                <a16:creationId xmlns:a16="http://schemas.microsoft.com/office/drawing/2014/main" xmlns="" id="{F68F2361-D368-CAFF-36E4-5F9CB437F411}"/>
              </a:ext>
            </a:extLst>
          </p:cNvPr>
          <p:cNvSpPr/>
          <p:nvPr/>
        </p:nvSpPr>
        <p:spPr>
          <a:xfrm>
            <a:off x="8066" y="3939901"/>
            <a:ext cx="9009120" cy="106074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rIns="36000" rtlCol="0" anchor="ctr">
            <a:normAutofit lnSpcReduction="10000"/>
          </a:bodyPr>
          <a:lstStyle/>
          <a:p>
            <a:r>
              <a:rPr lang="en-US" sz="1100">
                <a:solidFill>
                  <a:schemeClr val="tx1"/>
                </a:solidFill>
              </a:rPr>
              <a:t>DESCRIPTION OF THE DESIRED POINTS OF IMPACT</a:t>
            </a:r>
            <a:endParaRPr lang="hu-HU" sz="1100">
              <a:solidFill>
                <a:schemeClr val="tx1"/>
              </a:solidFill>
            </a:endParaRPr>
          </a:p>
          <a:p>
            <a:r>
              <a:rPr lang="hu-HU" sz="1100">
                <a:solidFill>
                  <a:schemeClr val="tx1"/>
                </a:solidFill>
              </a:rPr>
              <a:t>N 67 34.854 E 033 23.303 – 500 ft,SRNTGT073  -A: Production facility</a:t>
            </a:r>
          </a:p>
          <a:p>
            <a:r>
              <a:rPr lang="hu-HU" sz="1100">
                <a:solidFill>
                  <a:schemeClr val="tx1"/>
                </a:solidFill>
              </a:rPr>
              <a:t>N 67 34.886 E 033 23.302 – 500 ft,SRNTGT073  -B: Storage of finished products</a:t>
            </a:r>
          </a:p>
          <a:p>
            <a:r>
              <a:rPr lang="hu-HU" sz="1100">
                <a:solidFill>
                  <a:schemeClr val="tx1"/>
                </a:solidFill>
              </a:rPr>
              <a:t>N 67 34.864 E 033 23.373 – 500 ft,SRNTGT073  -C: Power to production facility</a:t>
            </a:r>
          </a:p>
          <a:p>
            <a:r>
              <a:rPr lang="hu-HU" sz="1100">
                <a:solidFill>
                  <a:schemeClr val="tx1"/>
                </a:solidFill>
              </a:rPr>
              <a:t>N 67 34.823 E 033 23.407 – 500 ft,SRNTGT073  D: Research and Development</a:t>
            </a:r>
          </a:p>
          <a:p>
            <a:r>
              <a:rPr lang="hu-HU" sz="1100">
                <a:solidFill>
                  <a:schemeClr val="tx1"/>
                </a:solidFill>
              </a:rPr>
              <a:t>N 67 34.814 E 033 23.395 – 500 ft,SRNTGT073  E: Testing building</a:t>
            </a:r>
          </a:p>
        </p:txBody>
      </p:sp>
      <p:cxnSp>
        <p:nvCxnSpPr>
          <p:cNvPr id="52" name="Straight Arrow Connector 51">
            <a:extLst>
              <a:ext uri="{FF2B5EF4-FFF2-40B4-BE49-F238E27FC236}">
                <a16:creationId xmlns:a16="http://schemas.microsoft.com/office/drawing/2014/main" xmlns="" id="{76EA6E6F-6808-E517-C596-5F852B95E995}"/>
              </a:ext>
            </a:extLst>
          </p:cNvPr>
          <p:cNvCxnSpPr>
            <a:cxnSpLocks/>
            <a:stCxn id="21" idx="2"/>
          </p:cNvCxnSpPr>
          <p:nvPr/>
        </p:nvCxnSpPr>
        <p:spPr>
          <a:xfrm>
            <a:off x="894462" y="1191195"/>
            <a:ext cx="482686" cy="674938"/>
          </a:xfrm>
          <a:prstGeom prst="straightConnector1">
            <a:avLst/>
          </a:prstGeom>
          <a:ln w="1905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Prostokąt 33">
            <a:extLst>
              <a:ext uri="{FF2B5EF4-FFF2-40B4-BE49-F238E27FC236}">
                <a16:creationId xmlns:a16="http://schemas.microsoft.com/office/drawing/2014/main" xmlns="" id="{740C6FBD-7A1E-92D4-EF09-4E60A2D7E963}"/>
              </a:ext>
            </a:extLst>
          </p:cNvPr>
          <p:cNvSpPr/>
          <p:nvPr/>
        </p:nvSpPr>
        <p:spPr>
          <a:xfrm>
            <a:off x="251520" y="976881"/>
            <a:ext cx="1285884" cy="214314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n-US" sz="1200">
                <a:solidFill>
                  <a:schemeClr val="tx1"/>
                </a:solidFill>
              </a:rPr>
              <a:t>S</a:t>
            </a:r>
            <a:r>
              <a:rPr lang="hu-HU" sz="1200">
                <a:solidFill>
                  <a:schemeClr val="tx1"/>
                </a:solidFill>
              </a:rPr>
              <a:t>RN</a:t>
            </a:r>
            <a:r>
              <a:rPr lang="en-US" sz="1200">
                <a:solidFill>
                  <a:schemeClr val="tx1"/>
                </a:solidFill>
              </a:rPr>
              <a:t>TGT</a:t>
            </a:r>
            <a:r>
              <a:rPr lang="hu-HU" sz="1200">
                <a:solidFill>
                  <a:schemeClr val="tx1"/>
                </a:solidFill>
              </a:rPr>
              <a:t>073B</a:t>
            </a:r>
            <a:endParaRPr lang="pl-PL" sz="1200" dirty="0">
              <a:solidFill>
                <a:schemeClr val="tx1"/>
              </a:solidFill>
            </a:endParaRPr>
          </a:p>
        </p:txBody>
      </p:sp>
      <p:sp>
        <p:nvSpPr>
          <p:cNvPr id="55" name="Pil opp 2">
            <a:extLst>
              <a:ext uri="{FF2B5EF4-FFF2-40B4-BE49-F238E27FC236}">
                <a16:creationId xmlns:a16="http://schemas.microsoft.com/office/drawing/2014/main" xmlns="" id="{C43FC33E-AD61-09D7-5B21-33E9769D9023}"/>
              </a:ext>
            </a:extLst>
          </p:cNvPr>
          <p:cNvSpPr/>
          <p:nvPr/>
        </p:nvSpPr>
        <p:spPr>
          <a:xfrm>
            <a:off x="4318740" y="952592"/>
            <a:ext cx="522547" cy="477206"/>
          </a:xfrm>
          <a:prstGeom prst="up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dirty="0"/>
              <a:t>N</a:t>
            </a:r>
          </a:p>
        </p:txBody>
      </p:sp>
      <p:sp>
        <p:nvSpPr>
          <p:cNvPr id="33" name="Prostokąt 36">
            <a:extLst>
              <a:ext uri="{FF2B5EF4-FFF2-40B4-BE49-F238E27FC236}">
                <a16:creationId xmlns:a16="http://schemas.microsoft.com/office/drawing/2014/main" xmlns="" id="{541DBD97-BFE5-7073-6817-709D05CEF9E9}"/>
              </a:ext>
            </a:extLst>
          </p:cNvPr>
          <p:cNvSpPr/>
          <p:nvPr/>
        </p:nvSpPr>
        <p:spPr>
          <a:xfrm>
            <a:off x="5626235" y="771787"/>
            <a:ext cx="3390950" cy="3150587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rIns="36000" rtlCol="0" anchor="ctr">
            <a:normAutofit fontScale="92500" lnSpcReduction="20000"/>
          </a:bodyPr>
          <a:lstStyle/>
          <a:p>
            <a:r>
              <a:rPr lang="hu-HU" sz="1100">
                <a:solidFill>
                  <a:schemeClr val="tx1"/>
                </a:solidFill>
              </a:rPr>
              <a:t>Weapon type needed </a:t>
            </a:r>
            <a:r>
              <a:rPr lang="en-US" sz="1100">
                <a:solidFill>
                  <a:schemeClr val="tx1"/>
                </a:solidFill>
              </a:rPr>
              <a:t>SRNTGT0</a:t>
            </a:r>
            <a:r>
              <a:rPr lang="hu-HU" sz="1100">
                <a:solidFill>
                  <a:schemeClr val="tx1"/>
                </a:solidFill>
              </a:rPr>
              <a:t>73</a:t>
            </a:r>
          </a:p>
          <a:p>
            <a:endParaRPr lang="hu-HU" sz="1100">
              <a:solidFill>
                <a:schemeClr val="tx1"/>
              </a:solidFill>
            </a:endParaRPr>
          </a:p>
          <a:p>
            <a:r>
              <a:rPr lang="hu-HU" sz="1100">
                <a:solidFill>
                  <a:schemeClr val="tx1"/>
                </a:solidFill>
              </a:rPr>
              <a:t>SRNTGT073  -A: Production facility – Sensitive electronic components production. The facility can be considered INOP for weeks or more with ONLY this target destroyed.</a:t>
            </a:r>
          </a:p>
          <a:p>
            <a:r>
              <a:rPr lang="hu-HU" sz="1100">
                <a:solidFill>
                  <a:schemeClr val="tx1"/>
                </a:solidFill>
              </a:rPr>
              <a:t>2x2,000 lbs 25ms, OR 1x2,000 lbs BLU109 60ms</a:t>
            </a:r>
          </a:p>
          <a:p>
            <a:endParaRPr lang="hu-HU" sz="1100">
              <a:solidFill>
                <a:schemeClr val="tx1"/>
              </a:solidFill>
            </a:endParaRPr>
          </a:p>
          <a:p>
            <a:r>
              <a:rPr lang="hu-HU" sz="1100">
                <a:solidFill>
                  <a:schemeClr val="tx1"/>
                </a:solidFill>
              </a:rPr>
              <a:t>SRNTGT073  -B: Storage of finished products – Immediate supply shortage for air defense units only with this building destroyed – 4x500 lbs OR 1x2,000 lbs needed</a:t>
            </a:r>
          </a:p>
          <a:p>
            <a:endParaRPr lang="hu-HU" sz="1100">
              <a:solidFill>
                <a:schemeClr val="tx1"/>
              </a:solidFill>
            </a:endParaRPr>
          </a:p>
          <a:p>
            <a:r>
              <a:rPr lang="hu-HU" sz="1100">
                <a:solidFill>
                  <a:schemeClr val="tx1"/>
                </a:solidFill>
              </a:rPr>
              <a:t>SRNTGT073  -C: Power to production facility – Destruction will prolonge facility outage – 1x1,000lbs or 1x2,000 lbs weapon needed, no collateral concern</a:t>
            </a:r>
          </a:p>
          <a:p>
            <a:endParaRPr lang="hu-HU" sz="1100">
              <a:solidFill>
                <a:schemeClr val="tx1"/>
              </a:solidFill>
            </a:endParaRPr>
          </a:p>
          <a:p>
            <a:r>
              <a:rPr lang="hu-HU" sz="1100">
                <a:solidFill>
                  <a:schemeClr val="tx1"/>
                </a:solidFill>
              </a:rPr>
              <a:t>SRNTGT073  -D: Research and Development – Similar equipment stored as in ‚073A’ therefore mutual destruction is  needed for desired effect – at least 1x1,000 or 1x2,000lbs  required</a:t>
            </a:r>
          </a:p>
          <a:p>
            <a:endParaRPr lang="hu-HU" sz="1100">
              <a:solidFill>
                <a:schemeClr val="tx1"/>
              </a:solidFill>
            </a:endParaRPr>
          </a:p>
          <a:p>
            <a:r>
              <a:rPr lang="hu-HU" sz="1100">
                <a:solidFill>
                  <a:schemeClr val="tx1"/>
                </a:solidFill>
              </a:rPr>
              <a:t>SRNTGT073  -E: Testing building</a:t>
            </a:r>
          </a:p>
          <a:p>
            <a:r>
              <a:rPr lang="hu-HU" sz="1100">
                <a:solidFill>
                  <a:schemeClr val="tx1"/>
                </a:solidFill>
              </a:rPr>
              <a:t>Mutual destruction woth ‚A’ is needed, for same reasons as ‚D’ - at least 1x1,000 or 1x2,000lbs  required</a:t>
            </a:r>
          </a:p>
          <a:p>
            <a:endParaRPr lang="hu-HU" sz="1100">
              <a:solidFill>
                <a:schemeClr val="tx1"/>
              </a:solidFill>
            </a:endParaRPr>
          </a:p>
          <a:p>
            <a:endParaRPr lang="en-US" sz="1100">
              <a:solidFill>
                <a:schemeClr val="tx1"/>
              </a:solidFill>
            </a:endParaRPr>
          </a:p>
        </p:txBody>
      </p:sp>
      <p:sp>
        <p:nvSpPr>
          <p:cNvPr id="9" name="Prostokąt 33">
            <a:extLst>
              <a:ext uri="{FF2B5EF4-FFF2-40B4-BE49-F238E27FC236}">
                <a16:creationId xmlns:a16="http://schemas.microsoft.com/office/drawing/2014/main" xmlns="" id="{0951C094-847C-BA17-5E0D-FB62A6D7B9B4}"/>
              </a:ext>
            </a:extLst>
          </p:cNvPr>
          <p:cNvSpPr/>
          <p:nvPr/>
        </p:nvSpPr>
        <p:spPr>
          <a:xfrm>
            <a:off x="2640382" y="976881"/>
            <a:ext cx="1285884" cy="214314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n-US" sz="1200">
                <a:solidFill>
                  <a:schemeClr val="tx1"/>
                </a:solidFill>
              </a:rPr>
              <a:t>S</a:t>
            </a:r>
            <a:r>
              <a:rPr lang="hu-HU" sz="1200">
                <a:solidFill>
                  <a:schemeClr val="tx1"/>
                </a:solidFill>
              </a:rPr>
              <a:t>RN</a:t>
            </a:r>
            <a:r>
              <a:rPr lang="en-US" sz="1200">
                <a:solidFill>
                  <a:schemeClr val="tx1"/>
                </a:solidFill>
              </a:rPr>
              <a:t>TGT</a:t>
            </a:r>
            <a:r>
              <a:rPr lang="hu-HU" sz="1200">
                <a:solidFill>
                  <a:schemeClr val="tx1"/>
                </a:solidFill>
              </a:rPr>
              <a:t>073C</a:t>
            </a:r>
          </a:p>
        </p:txBody>
      </p:sp>
      <p:sp>
        <p:nvSpPr>
          <p:cNvPr id="10" name="Prostokąt 33">
            <a:extLst>
              <a:ext uri="{FF2B5EF4-FFF2-40B4-BE49-F238E27FC236}">
                <a16:creationId xmlns:a16="http://schemas.microsoft.com/office/drawing/2014/main" xmlns="" id="{85347E55-166F-34E2-2C55-6F6F4DB3D8F7}"/>
              </a:ext>
            </a:extLst>
          </p:cNvPr>
          <p:cNvSpPr/>
          <p:nvPr/>
        </p:nvSpPr>
        <p:spPr>
          <a:xfrm>
            <a:off x="232892" y="3264963"/>
            <a:ext cx="1285884" cy="214314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n-US" sz="1200">
                <a:solidFill>
                  <a:schemeClr val="tx1"/>
                </a:solidFill>
              </a:rPr>
              <a:t>S</a:t>
            </a:r>
            <a:r>
              <a:rPr lang="hu-HU" sz="1200">
                <a:solidFill>
                  <a:schemeClr val="tx1"/>
                </a:solidFill>
              </a:rPr>
              <a:t>RN</a:t>
            </a:r>
            <a:r>
              <a:rPr lang="en-US" sz="1200">
                <a:solidFill>
                  <a:schemeClr val="tx1"/>
                </a:solidFill>
              </a:rPr>
              <a:t>TGT</a:t>
            </a:r>
            <a:r>
              <a:rPr lang="hu-HU" sz="1200">
                <a:solidFill>
                  <a:schemeClr val="tx1"/>
                </a:solidFill>
              </a:rPr>
              <a:t>073A</a:t>
            </a:r>
          </a:p>
        </p:txBody>
      </p:sp>
      <p:sp>
        <p:nvSpPr>
          <p:cNvPr id="11" name="Prostokąt 33">
            <a:extLst>
              <a:ext uri="{FF2B5EF4-FFF2-40B4-BE49-F238E27FC236}">
                <a16:creationId xmlns:a16="http://schemas.microsoft.com/office/drawing/2014/main" xmlns="" id="{3A9F559D-03D1-4951-A6E8-4F8D4A25A3C2}"/>
              </a:ext>
            </a:extLst>
          </p:cNvPr>
          <p:cNvSpPr/>
          <p:nvPr/>
        </p:nvSpPr>
        <p:spPr>
          <a:xfrm>
            <a:off x="2648447" y="3264963"/>
            <a:ext cx="1285884" cy="214314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n-US" sz="1200">
                <a:solidFill>
                  <a:schemeClr val="tx1"/>
                </a:solidFill>
              </a:rPr>
              <a:t>S</a:t>
            </a:r>
            <a:r>
              <a:rPr lang="hu-HU" sz="1200">
                <a:solidFill>
                  <a:schemeClr val="tx1"/>
                </a:solidFill>
              </a:rPr>
              <a:t>RN</a:t>
            </a:r>
            <a:r>
              <a:rPr lang="en-US" sz="1200">
                <a:solidFill>
                  <a:schemeClr val="tx1"/>
                </a:solidFill>
              </a:rPr>
              <a:t>TGT</a:t>
            </a:r>
            <a:r>
              <a:rPr lang="hu-HU" sz="1200">
                <a:solidFill>
                  <a:schemeClr val="tx1"/>
                </a:solidFill>
              </a:rPr>
              <a:t>073E</a:t>
            </a:r>
          </a:p>
        </p:txBody>
      </p:sp>
      <p:cxnSp>
        <p:nvCxnSpPr>
          <p:cNvPr id="14" name="Straight Arrow Connector 51">
            <a:extLst>
              <a:ext uri="{FF2B5EF4-FFF2-40B4-BE49-F238E27FC236}">
                <a16:creationId xmlns:a16="http://schemas.microsoft.com/office/drawing/2014/main" xmlns="" id="{31855FD9-1B7A-0359-4738-C2CA76810EC0}"/>
              </a:ext>
            </a:extLst>
          </p:cNvPr>
          <p:cNvCxnSpPr>
            <a:cxnSpLocks/>
          </p:cNvCxnSpPr>
          <p:nvPr/>
        </p:nvCxnSpPr>
        <p:spPr>
          <a:xfrm flipH="1">
            <a:off x="1929878" y="1191195"/>
            <a:ext cx="1361511" cy="937913"/>
          </a:xfrm>
          <a:prstGeom prst="straightConnector1">
            <a:avLst/>
          </a:prstGeom>
          <a:ln w="1905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51">
            <a:extLst>
              <a:ext uri="{FF2B5EF4-FFF2-40B4-BE49-F238E27FC236}">
                <a16:creationId xmlns:a16="http://schemas.microsoft.com/office/drawing/2014/main" xmlns="" id="{27771C3D-4987-8E7F-4C39-3DC74E40C352}"/>
              </a:ext>
            </a:extLst>
          </p:cNvPr>
          <p:cNvCxnSpPr>
            <a:cxnSpLocks/>
            <a:stCxn id="10" idx="0"/>
          </p:cNvCxnSpPr>
          <p:nvPr/>
        </p:nvCxnSpPr>
        <p:spPr>
          <a:xfrm flipV="1">
            <a:off x="875834" y="2411824"/>
            <a:ext cx="642942" cy="853139"/>
          </a:xfrm>
          <a:prstGeom prst="straightConnector1">
            <a:avLst/>
          </a:prstGeom>
          <a:ln w="1905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51">
            <a:extLst>
              <a:ext uri="{FF2B5EF4-FFF2-40B4-BE49-F238E27FC236}">
                <a16:creationId xmlns:a16="http://schemas.microsoft.com/office/drawing/2014/main" xmlns="" id="{C9C13DD0-53F5-77C8-E330-7F601CEA5AC5}"/>
              </a:ext>
            </a:extLst>
          </p:cNvPr>
          <p:cNvCxnSpPr>
            <a:cxnSpLocks/>
            <a:stCxn id="11" idx="1"/>
          </p:cNvCxnSpPr>
          <p:nvPr/>
        </p:nvCxnSpPr>
        <p:spPr>
          <a:xfrm flipH="1" flipV="1">
            <a:off x="2240315" y="2911496"/>
            <a:ext cx="408132" cy="460624"/>
          </a:xfrm>
          <a:prstGeom prst="straightConnector1">
            <a:avLst/>
          </a:prstGeom>
          <a:ln w="1905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Prostokąt 33">
            <a:extLst>
              <a:ext uri="{FF2B5EF4-FFF2-40B4-BE49-F238E27FC236}">
                <a16:creationId xmlns:a16="http://schemas.microsoft.com/office/drawing/2014/main" xmlns="" id="{B0B05BDC-7C1E-1CC2-1A03-406D442288EC}"/>
              </a:ext>
            </a:extLst>
          </p:cNvPr>
          <p:cNvSpPr/>
          <p:nvPr/>
        </p:nvSpPr>
        <p:spPr>
          <a:xfrm>
            <a:off x="2779143" y="2943199"/>
            <a:ext cx="1285884" cy="214314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n-US" sz="1200">
                <a:solidFill>
                  <a:schemeClr val="tx1"/>
                </a:solidFill>
              </a:rPr>
              <a:t>S</a:t>
            </a:r>
            <a:r>
              <a:rPr lang="hu-HU" sz="1200">
                <a:solidFill>
                  <a:schemeClr val="tx1"/>
                </a:solidFill>
              </a:rPr>
              <a:t>RN</a:t>
            </a:r>
            <a:r>
              <a:rPr lang="en-US" sz="1200">
                <a:solidFill>
                  <a:schemeClr val="tx1"/>
                </a:solidFill>
              </a:rPr>
              <a:t>TGT</a:t>
            </a:r>
            <a:r>
              <a:rPr lang="hu-HU" sz="1200">
                <a:solidFill>
                  <a:schemeClr val="tx1"/>
                </a:solidFill>
              </a:rPr>
              <a:t>073D</a:t>
            </a:r>
          </a:p>
        </p:txBody>
      </p:sp>
      <p:cxnSp>
        <p:nvCxnSpPr>
          <p:cNvPr id="19" name="Straight Arrow Connector 51">
            <a:extLst>
              <a:ext uri="{FF2B5EF4-FFF2-40B4-BE49-F238E27FC236}">
                <a16:creationId xmlns:a16="http://schemas.microsoft.com/office/drawing/2014/main" xmlns="" id="{A0A4B8DF-C643-A849-49B6-4E54CA6317B6}"/>
              </a:ext>
            </a:extLst>
          </p:cNvPr>
          <p:cNvCxnSpPr>
            <a:cxnSpLocks/>
            <a:stCxn id="18" idx="1"/>
          </p:cNvCxnSpPr>
          <p:nvPr/>
        </p:nvCxnSpPr>
        <p:spPr>
          <a:xfrm flipH="1" flipV="1">
            <a:off x="2350411" y="2697182"/>
            <a:ext cx="428732" cy="353174"/>
          </a:xfrm>
          <a:prstGeom prst="straightConnector1">
            <a:avLst/>
          </a:prstGeom>
          <a:ln w="1905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xmlns="" val="2350800795"/>
      </p:ext>
    </p:extLst>
  </p:cSld>
  <p:clrMapOvr>
    <a:masterClrMapping/>
  </p:clrMapOvr>
</p:sld>
</file>

<file path=ppt/theme/theme1.xml><?xml version="1.0" encoding="utf-8"?>
<a:theme xmlns:a="http://schemas.openxmlformats.org/drawingml/2006/main" name="Kontortema">
  <a:themeElements>
    <a:clrScheme name="Kontor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Kontor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Kontor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-tema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6528</TotalTime>
  <Words>465</Words>
  <Application>Microsoft Office PowerPoint</Application>
  <PresentationFormat>Skjermfremvisning (16:9)</PresentationFormat>
  <Paragraphs>50</Paragraphs>
  <Slides>3</Slides>
  <Notes>0</Notes>
  <HiddenSlides>0</HiddenSlides>
  <MMClips>0</MMClips>
  <ScaleCrop>false</ScaleCrop>
  <HeadingPairs>
    <vt:vector size="4" baseType="variant">
      <vt:variant>
        <vt:lpstr>Tema</vt:lpstr>
      </vt:variant>
      <vt:variant>
        <vt:i4>1</vt:i4>
      </vt:variant>
      <vt:variant>
        <vt:lpstr>Lysbildetitler</vt:lpstr>
      </vt:variant>
      <vt:variant>
        <vt:i4>3</vt:i4>
      </vt:variant>
    </vt:vector>
  </HeadingPairs>
  <TitlesOfParts>
    <vt:vector size="4" baseType="lpstr">
      <vt:lpstr>Kontortema</vt:lpstr>
      <vt:lpstr>SRNTGT073  - Apatite Radar Factory</vt:lpstr>
      <vt:lpstr>SRNTGT073  - Apatite Radar Factory</vt:lpstr>
      <vt:lpstr>SRNTGT073  - Apatite Radar Factory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SRNTGT073 Apatite Radar Factory</dc:title>
  <dc:subject>SRNTGT073 Apatite Radar Factory</dc:subject>
  <dc:creator>132nd Virtual Wing;VIS</dc:creator>
  <cp:lastModifiedBy>Frode Nakken</cp:lastModifiedBy>
  <cp:revision>514</cp:revision>
  <dcterms:created xsi:type="dcterms:W3CDTF">2019-03-12T22:01:00Z</dcterms:created>
  <dcterms:modified xsi:type="dcterms:W3CDTF">2025-03-18T19:38:50Z</dcterms:modified>
</cp:coreProperties>
</file>